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45720000" cy="50292000"/>
  <p:notesSz cx="6858000" cy="9144000"/>
  <p:defaultTextStyle>
    <a:defPPr>
      <a:defRPr lang="en-US"/>
    </a:defPPr>
    <a:lvl1pPr marL="0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9354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8709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18064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57418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96772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36127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75481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14836" algn="l" defTabSz="53935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8" userDrawn="1">
          <p15:clr>
            <a:srgbClr val="A4A3A4"/>
          </p15:clr>
        </p15:guide>
        <p15:guide id="3" orient="horz" pos="15840">
          <p15:clr>
            <a:srgbClr val="A4A3A4"/>
          </p15:clr>
        </p15:guide>
        <p15:guide id="4" pos="144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88D"/>
    <a:srgbClr val="01A310"/>
    <a:srgbClr val="01B712"/>
    <a:srgbClr val="01D115"/>
    <a:srgbClr val="00FF00"/>
    <a:srgbClr val="FFEFBD"/>
    <a:srgbClr val="FFD757"/>
    <a:srgbClr val="3B9AD5"/>
    <a:srgbClr val="FF0000"/>
    <a:srgbClr val="46F0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0" autoAdjust="0"/>
    <p:restoredTop sz="93489" autoAdjust="0"/>
  </p:normalViewPr>
  <p:slideViewPr>
    <p:cSldViewPr snapToGrid="0">
      <p:cViewPr varScale="1">
        <p:scale>
          <a:sx n="14" d="100"/>
          <a:sy n="14" d="100"/>
        </p:scale>
        <p:origin x="2622" y="174"/>
      </p:cViewPr>
      <p:guideLst>
        <p:guide orient="horz" pos="9072"/>
        <p:guide pos="16128"/>
        <p:guide orient="horz" pos="15840"/>
        <p:guide pos="144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66" d="100"/>
        <a:sy n="66" d="100"/>
      </p:scale>
      <p:origin x="0" y="3162"/>
    </p:cViewPr>
  </p:sorterViewPr>
  <p:notesViewPr>
    <p:cSldViewPr snapToGrid="0"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06955-BC3A-4DE7-8B43-AD609007176A}" type="datetimeFigureOut">
              <a:rPr lang="en-US" smtClean="0"/>
              <a:pPr/>
              <a:t>5/24/2026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1143000"/>
            <a:ext cx="2803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3485C-0B14-49E1-A8FA-F94A8AF1CB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19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9354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8709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18064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57418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96772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36127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75481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14836" algn="l" defTabSz="10787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1143000"/>
            <a:ext cx="2803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3485C-0B14-49E1-A8FA-F94A8AF1CB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1" y="8230664"/>
            <a:ext cx="34290000" cy="17509066"/>
          </a:xfrm>
        </p:spPr>
        <p:txBody>
          <a:bodyPr anchor="b"/>
          <a:lstStyle>
            <a:lvl1pPr algn="ctr">
              <a:defRPr sz="29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1" y="26414947"/>
            <a:ext cx="34290000" cy="12142253"/>
          </a:xfrm>
        </p:spPr>
        <p:txBody>
          <a:bodyPr/>
          <a:lstStyle>
            <a:lvl1pPr marL="0" indent="0" algn="ctr">
              <a:buNone/>
              <a:defRPr sz="11900"/>
            </a:lvl1pPr>
            <a:lvl2pPr marL="2265289" indent="0" algn="ctr">
              <a:buNone/>
              <a:defRPr sz="9900"/>
            </a:lvl2pPr>
            <a:lvl3pPr marL="4530577" indent="0" algn="ctr">
              <a:buNone/>
              <a:defRPr sz="9000"/>
            </a:lvl3pPr>
            <a:lvl4pPr marL="6795867" indent="0" algn="ctr">
              <a:buNone/>
              <a:defRPr sz="8000"/>
            </a:lvl4pPr>
            <a:lvl5pPr marL="9061156" indent="0" algn="ctr">
              <a:buNone/>
              <a:defRPr sz="8000"/>
            </a:lvl5pPr>
            <a:lvl6pPr marL="11326444" indent="0" algn="ctr">
              <a:buNone/>
              <a:defRPr sz="8000"/>
            </a:lvl6pPr>
            <a:lvl7pPr marL="13591733" indent="0" algn="ctr">
              <a:buNone/>
              <a:defRPr sz="8000"/>
            </a:lvl7pPr>
            <a:lvl8pPr marL="15857022" indent="0" algn="ctr">
              <a:buNone/>
              <a:defRPr sz="8000"/>
            </a:lvl8pPr>
            <a:lvl9pPr marL="18122310" indent="0" algn="ctr">
              <a:buNone/>
              <a:defRPr sz="8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FE81FC-55FC-49A7-A5F8-E9B252EA4C32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4E48D-895A-4E3F-AF7A-083D623158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53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84869F-D793-4B66-BFEE-8FA29D2BFCC7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E0F8EC-0547-47D9-9D31-F38315BD72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49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4" y="2677584"/>
            <a:ext cx="9858376" cy="426201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2677584"/>
            <a:ext cx="29003626" cy="426201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C0E814-BCB6-4F8C-B103-0C5455CACA66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7F4891-9002-4E15-A772-A8FCC37AF0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43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90A40E-D214-4A7E-94C7-4D1D52CA05A3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CFA57-8E20-4011-8762-DFB82FE76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57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0" y="12538087"/>
            <a:ext cx="39433500" cy="20920071"/>
          </a:xfrm>
        </p:spPr>
        <p:txBody>
          <a:bodyPr anchor="b"/>
          <a:lstStyle>
            <a:lvl1pPr>
              <a:defRPr sz="29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0" y="33656070"/>
            <a:ext cx="39433500" cy="11001371"/>
          </a:xfrm>
        </p:spPr>
        <p:txBody>
          <a:bodyPr/>
          <a:lstStyle>
            <a:lvl1pPr marL="0" indent="0">
              <a:buNone/>
              <a:defRPr sz="11900">
                <a:solidFill>
                  <a:schemeClr val="tx1">
                    <a:tint val="75000"/>
                  </a:schemeClr>
                </a:solidFill>
              </a:defRPr>
            </a:lvl1pPr>
            <a:lvl2pPr marL="2265289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2pPr>
            <a:lvl3pPr marL="4530577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6795867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4pPr>
            <a:lvl5pPr marL="9061156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5pPr>
            <a:lvl6pPr marL="11326444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6pPr>
            <a:lvl7pPr marL="13591733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7pPr>
            <a:lvl8pPr marL="15857022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8pPr>
            <a:lvl9pPr marL="1812231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2B08D4-C635-4F69-BBED-B5DC82876876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5B746-067E-4C95-9DF1-B6C385C7D8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32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1" y="13387918"/>
            <a:ext cx="19431000" cy="319098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1" y="13387918"/>
            <a:ext cx="19431000" cy="319098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7BA157-01E3-439A-A1DE-CBE91A68975A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0ECCC-6235-4DEB-8CE5-538E4F0D667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34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6" y="2677591"/>
            <a:ext cx="39433500" cy="97207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0" y="12328530"/>
            <a:ext cx="19341701" cy="6042021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65289" indent="0">
              <a:buNone/>
              <a:defRPr sz="9900" b="1"/>
            </a:lvl2pPr>
            <a:lvl3pPr marL="4530577" indent="0">
              <a:buNone/>
              <a:defRPr sz="9000" b="1"/>
            </a:lvl3pPr>
            <a:lvl4pPr marL="6795867" indent="0">
              <a:buNone/>
              <a:defRPr sz="8000" b="1"/>
            </a:lvl4pPr>
            <a:lvl5pPr marL="9061156" indent="0">
              <a:buNone/>
              <a:defRPr sz="8000" b="1"/>
            </a:lvl5pPr>
            <a:lvl6pPr marL="11326444" indent="0">
              <a:buNone/>
              <a:defRPr sz="8000" b="1"/>
            </a:lvl6pPr>
            <a:lvl7pPr marL="13591733" indent="0">
              <a:buNone/>
              <a:defRPr sz="8000" b="1"/>
            </a:lvl7pPr>
            <a:lvl8pPr marL="15857022" indent="0">
              <a:buNone/>
              <a:defRPr sz="8000" b="1"/>
            </a:lvl8pPr>
            <a:lvl9pPr marL="18122310" indent="0">
              <a:buNone/>
              <a:defRPr sz="8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0" y="18370552"/>
            <a:ext cx="19341701" cy="27020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1" y="12328530"/>
            <a:ext cx="19436956" cy="6042021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65289" indent="0">
              <a:buNone/>
              <a:defRPr sz="9900" b="1"/>
            </a:lvl2pPr>
            <a:lvl3pPr marL="4530577" indent="0">
              <a:buNone/>
              <a:defRPr sz="9000" b="1"/>
            </a:lvl3pPr>
            <a:lvl4pPr marL="6795867" indent="0">
              <a:buNone/>
              <a:defRPr sz="8000" b="1"/>
            </a:lvl4pPr>
            <a:lvl5pPr marL="9061156" indent="0">
              <a:buNone/>
              <a:defRPr sz="8000" b="1"/>
            </a:lvl5pPr>
            <a:lvl6pPr marL="11326444" indent="0">
              <a:buNone/>
              <a:defRPr sz="8000" b="1"/>
            </a:lvl6pPr>
            <a:lvl7pPr marL="13591733" indent="0">
              <a:buNone/>
              <a:defRPr sz="8000" b="1"/>
            </a:lvl7pPr>
            <a:lvl8pPr marL="15857022" indent="0">
              <a:buNone/>
              <a:defRPr sz="8000" b="1"/>
            </a:lvl8pPr>
            <a:lvl9pPr marL="18122310" indent="0">
              <a:buNone/>
              <a:defRPr sz="8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1" y="18370552"/>
            <a:ext cx="19436956" cy="27020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6BFF18-49D5-4293-B49F-5B9992B8F403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F0AEB-BBB7-4C01-956C-69CE860BF19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322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D08961-99F1-47E8-A9AA-50967B448A9B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447A4F-3D15-443D-9813-AED8DA6DFC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00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15DD9F-31F9-4579-AF43-C617EE077C02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B9B7AF-B31D-43A9-8524-ED46695BF6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90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8" y="3352800"/>
            <a:ext cx="14745889" cy="11734800"/>
          </a:xfrm>
        </p:spPr>
        <p:txBody>
          <a:bodyPr anchor="b"/>
          <a:lstStyle>
            <a:lvl1pPr>
              <a:defRPr sz="15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8" y="7241125"/>
            <a:ext cx="23145751" cy="35739916"/>
          </a:xfrm>
        </p:spPr>
        <p:txBody>
          <a:bodyPr/>
          <a:lstStyle>
            <a:lvl1pPr>
              <a:defRPr sz="15800"/>
            </a:lvl1pPr>
            <a:lvl2pPr>
              <a:defRPr sz="13900"/>
            </a:lvl2pPr>
            <a:lvl3pPr>
              <a:defRPr sz="119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8" y="15087600"/>
            <a:ext cx="14745889" cy="27951647"/>
          </a:xfrm>
        </p:spPr>
        <p:txBody>
          <a:bodyPr/>
          <a:lstStyle>
            <a:lvl1pPr marL="0" indent="0">
              <a:buNone/>
              <a:defRPr sz="8000"/>
            </a:lvl1pPr>
            <a:lvl2pPr marL="2265289" indent="0">
              <a:buNone/>
              <a:defRPr sz="7000"/>
            </a:lvl2pPr>
            <a:lvl3pPr marL="4530577" indent="0">
              <a:buNone/>
              <a:defRPr sz="6000"/>
            </a:lvl3pPr>
            <a:lvl4pPr marL="6795867" indent="0">
              <a:buNone/>
              <a:defRPr sz="5000"/>
            </a:lvl4pPr>
            <a:lvl5pPr marL="9061156" indent="0">
              <a:buNone/>
              <a:defRPr sz="5000"/>
            </a:lvl5pPr>
            <a:lvl6pPr marL="11326444" indent="0">
              <a:buNone/>
              <a:defRPr sz="5000"/>
            </a:lvl6pPr>
            <a:lvl7pPr marL="13591733" indent="0">
              <a:buNone/>
              <a:defRPr sz="5000"/>
            </a:lvl7pPr>
            <a:lvl8pPr marL="15857022" indent="0">
              <a:buNone/>
              <a:defRPr sz="5000"/>
            </a:lvl8pPr>
            <a:lvl9pPr marL="18122310" indent="0">
              <a:buNone/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A17765-6DC6-43DE-B723-1DF7F22E0EC8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9B790-8D10-46B3-8888-D655C8CAA0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13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8" y="3352800"/>
            <a:ext cx="14745889" cy="11734800"/>
          </a:xfrm>
        </p:spPr>
        <p:txBody>
          <a:bodyPr anchor="b"/>
          <a:lstStyle>
            <a:lvl1pPr>
              <a:defRPr sz="15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8" y="7241125"/>
            <a:ext cx="23145751" cy="35739916"/>
          </a:xfrm>
        </p:spPr>
        <p:txBody>
          <a:bodyPr anchor="t"/>
          <a:lstStyle>
            <a:lvl1pPr marL="0" indent="0">
              <a:buNone/>
              <a:defRPr sz="15800"/>
            </a:lvl1pPr>
            <a:lvl2pPr marL="2265289" indent="0">
              <a:buNone/>
              <a:defRPr sz="13900"/>
            </a:lvl2pPr>
            <a:lvl3pPr marL="4530577" indent="0">
              <a:buNone/>
              <a:defRPr sz="11900"/>
            </a:lvl3pPr>
            <a:lvl4pPr marL="6795867" indent="0">
              <a:buNone/>
              <a:defRPr sz="9900"/>
            </a:lvl4pPr>
            <a:lvl5pPr marL="9061156" indent="0">
              <a:buNone/>
              <a:defRPr sz="9900"/>
            </a:lvl5pPr>
            <a:lvl6pPr marL="11326444" indent="0">
              <a:buNone/>
              <a:defRPr sz="9900"/>
            </a:lvl6pPr>
            <a:lvl7pPr marL="13591733" indent="0">
              <a:buNone/>
              <a:defRPr sz="9900"/>
            </a:lvl7pPr>
            <a:lvl8pPr marL="15857022" indent="0">
              <a:buNone/>
              <a:defRPr sz="9900"/>
            </a:lvl8pPr>
            <a:lvl9pPr marL="18122310" indent="0">
              <a:buNone/>
              <a:defRPr sz="9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8" y="15087600"/>
            <a:ext cx="14745889" cy="27951647"/>
          </a:xfrm>
        </p:spPr>
        <p:txBody>
          <a:bodyPr/>
          <a:lstStyle>
            <a:lvl1pPr marL="0" indent="0">
              <a:buNone/>
              <a:defRPr sz="8000"/>
            </a:lvl1pPr>
            <a:lvl2pPr marL="2265289" indent="0">
              <a:buNone/>
              <a:defRPr sz="7000"/>
            </a:lvl2pPr>
            <a:lvl3pPr marL="4530577" indent="0">
              <a:buNone/>
              <a:defRPr sz="6000"/>
            </a:lvl3pPr>
            <a:lvl4pPr marL="6795867" indent="0">
              <a:buNone/>
              <a:defRPr sz="5000"/>
            </a:lvl4pPr>
            <a:lvl5pPr marL="9061156" indent="0">
              <a:buNone/>
              <a:defRPr sz="5000"/>
            </a:lvl5pPr>
            <a:lvl6pPr marL="11326444" indent="0">
              <a:buNone/>
              <a:defRPr sz="5000"/>
            </a:lvl6pPr>
            <a:lvl7pPr marL="13591733" indent="0">
              <a:buNone/>
              <a:defRPr sz="5000"/>
            </a:lvl7pPr>
            <a:lvl8pPr marL="15857022" indent="0">
              <a:buNone/>
              <a:defRPr sz="5000"/>
            </a:lvl8pPr>
            <a:lvl9pPr marL="18122310" indent="0">
              <a:buNone/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6E8D7F-E531-45A1-813F-CFD10F234AA5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34A18-8E0D-463B-A7EA-98DCD7DC08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00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2" y="2677591"/>
            <a:ext cx="39433500" cy="9720797"/>
          </a:xfrm>
          <a:prstGeom prst="rect">
            <a:avLst/>
          </a:prstGeom>
        </p:spPr>
        <p:txBody>
          <a:bodyPr vert="horz" lIns="107871" tIns="53936" rIns="107871" bIns="5393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2" y="13387918"/>
            <a:ext cx="39433500" cy="31909813"/>
          </a:xfrm>
          <a:prstGeom prst="rect">
            <a:avLst/>
          </a:prstGeom>
        </p:spPr>
        <p:txBody>
          <a:bodyPr vert="horz" lIns="107871" tIns="53936" rIns="107871" bIns="5393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1" y="46613241"/>
            <a:ext cx="10287000" cy="2677584"/>
          </a:xfrm>
          <a:prstGeom prst="rect">
            <a:avLst/>
          </a:prstGeom>
        </p:spPr>
        <p:txBody>
          <a:bodyPr vert="horz" lIns="107871" tIns="53936" rIns="107871" bIns="53936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926317-8A10-47D4-B5B3-B096297BB17A}" type="datetimeFigureOut">
              <a:rPr lang="en-US" smtClean="0"/>
              <a:pPr>
                <a:defRPr/>
              </a:pPr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2" y="46613241"/>
            <a:ext cx="15430500" cy="2677584"/>
          </a:xfrm>
          <a:prstGeom prst="rect">
            <a:avLst/>
          </a:prstGeom>
        </p:spPr>
        <p:txBody>
          <a:bodyPr vert="horz" lIns="107871" tIns="53936" rIns="107871" bIns="53936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1" y="46613241"/>
            <a:ext cx="10287000" cy="2677584"/>
          </a:xfrm>
          <a:prstGeom prst="rect">
            <a:avLst/>
          </a:prstGeom>
        </p:spPr>
        <p:txBody>
          <a:bodyPr vert="horz" lIns="107871" tIns="53936" rIns="107871" bIns="53936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3572859-FB11-426E-A37A-9776B512589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16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30577" rtl="0" eaLnBrk="1" latinLnBrk="0" hangingPunct="1">
        <a:lnSpc>
          <a:spcPct val="90000"/>
        </a:lnSpc>
        <a:spcBef>
          <a:spcPct val="0"/>
        </a:spcBef>
        <a:buNone/>
        <a:defRPr sz="2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32644" indent="-1132644" algn="l" defTabSz="4530577" rtl="0" eaLnBrk="1" latinLnBrk="0" hangingPunct="1">
        <a:lnSpc>
          <a:spcPct val="90000"/>
        </a:lnSpc>
        <a:spcBef>
          <a:spcPts val="4955"/>
        </a:spcBef>
        <a:buFont typeface="Arial" panose="020B0604020202020204" pitchFamily="34" charset="0"/>
        <a:buChar char="•"/>
        <a:defRPr sz="13900" kern="1200">
          <a:solidFill>
            <a:schemeClr val="tx1"/>
          </a:solidFill>
          <a:latin typeface="+mn-lt"/>
          <a:ea typeface="+mn-ea"/>
          <a:cs typeface="+mn-cs"/>
        </a:defRPr>
      </a:lvl1pPr>
      <a:lvl2pPr marL="3397933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11900" kern="1200">
          <a:solidFill>
            <a:schemeClr val="tx1"/>
          </a:solidFill>
          <a:latin typeface="+mn-lt"/>
          <a:ea typeface="+mn-ea"/>
          <a:cs typeface="+mn-cs"/>
        </a:defRPr>
      </a:lvl2pPr>
      <a:lvl3pPr marL="5663222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928511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93800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2459089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4724377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6989666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9254955" indent="-1132644" algn="l" defTabSz="4530577" rtl="0" eaLnBrk="1" latinLnBrk="0" hangingPunct="1">
        <a:lnSpc>
          <a:spcPct val="90000"/>
        </a:lnSpc>
        <a:spcBef>
          <a:spcPts val="2478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65289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30577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795867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061156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26444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591733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857022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122310" algn="l" defTabSz="4530577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fif"/><Relationship Id="rId18" Type="http://schemas.openxmlformats.org/officeDocument/2006/relationships/image" Target="../media/image16.jp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C:\Users\Tarh e Kalan\Pictures\دومین کنفرانس ملی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r="2270"/>
          <a:stretch>
            <a:fillRect/>
          </a:stretch>
        </p:blipFill>
        <p:spPr bwMode="auto">
          <a:xfrm>
            <a:off x="0" y="8046720"/>
            <a:ext cx="45720000" cy="4224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ound Same Side Corner Rectangle 63">
            <a:extLst>
              <a:ext uri="{FF2B5EF4-FFF2-40B4-BE49-F238E27FC236}">
                <a16:creationId xmlns:a16="http://schemas.microsoft.com/office/drawing/2014/main" id="{BB5C5E0B-217F-4C2F-9EA8-9CD5C1154F45}"/>
              </a:ext>
            </a:extLst>
          </p:cNvPr>
          <p:cNvSpPr/>
          <p:nvPr/>
        </p:nvSpPr>
        <p:spPr>
          <a:xfrm>
            <a:off x="445327" y="8092456"/>
            <a:ext cx="44680908" cy="4521821"/>
          </a:xfrm>
          <a:prstGeom prst="round2SameRect">
            <a:avLst/>
          </a:prstGeom>
          <a:solidFill>
            <a:srgbClr val="FFFFFF">
              <a:alpha val="0"/>
            </a:srgbClr>
          </a:solidFill>
          <a:ln w="76200">
            <a:solidFill>
              <a:schemeClr val="accent1">
                <a:lumMod val="75000"/>
              </a:schemeClr>
            </a:solidFill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871" tIns="53936" rIns="107871" bIns="53936" anchor="ctr"/>
          <a:lstStyle/>
          <a:p>
            <a:pPr algn="ctr">
              <a:defRPr/>
            </a:pPr>
            <a:endParaRPr lang="en-US" sz="5200" dirty="0"/>
          </a:p>
        </p:txBody>
      </p:sp>
      <p:sp>
        <p:nvSpPr>
          <p:cNvPr id="29" name="TextBox 4">
            <a:extLst>
              <a:ext uri="{FF2B5EF4-FFF2-40B4-BE49-F238E27FC236}">
                <a16:creationId xmlns:a16="http://schemas.microsoft.com/office/drawing/2014/main" id="{875DB004-BA9E-4D7B-9FD2-AA9B2D12A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6578" y="8376948"/>
            <a:ext cx="18409688" cy="915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ctr" rtl="1"/>
            <a:r>
              <a:rPr lang="fa-IR" altLang="fa-IR" sz="5100" dirty="0">
                <a:cs typeface="B Titr" panose="00000700000000000000" pitchFamily="2" charset="-78"/>
              </a:rPr>
              <a:t>عنوان مقاله.......................................</a:t>
            </a:r>
            <a:endParaRPr lang="fa-IR" altLang="fa-IR" sz="5200" dirty="0">
              <a:cs typeface="B Titr" panose="00000700000000000000" pitchFamily="2" charset="-78"/>
            </a:endParaRPr>
          </a:p>
        </p:txBody>
      </p:sp>
      <p:sp>
        <p:nvSpPr>
          <p:cNvPr id="30" name="TextBox 5">
            <a:extLst>
              <a:ext uri="{FF2B5EF4-FFF2-40B4-BE49-F238E27FC236}">
                <a16:creationId xmlns:a16="http://schemas.microsoft.com/office/drawing/2014/main" id="{47D67C5E-569A-4C4D-BD09-7D44518C5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1081" y="9600991"/>
            <a:ext cx="14519944" cy="751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ctr" rtl="1"/>
            <a:r>
              <a:rPr lang="fa-IR" altLang="fa-IR" sz="4200" b="1" dirty="0">
                <a:cs typeface="B Zar" panose="00000400000000000000" pitchFamily="2" charset="-78"/>
              </a:rPr>
              <a:t>نویسنده*1 ، نویسنده 2، نویسنده3</a:t>
            </a:r>
            <a:endParaRPr lang="fa-IR" altLang="fa-IR" sz="6400" dirty="0">
              <a:cs typeface="B Zar" panose="00000400000000000000" pitchFamily="2" charset="-78"/>
            </a:endParaRPr>
          </a:p>
        </p:txBody>
      </p:sp>
      <p:sp>
        <p:nvSpPr>
          <p:cNvPr id="31" name="TextBox 8">
            <a:extLst>
              <a:ext uri="{FF2B5EF4-FFF2-40B4-BE49-F238E27FC236}">
                <a16:creationId xmlns:a16="http://schemas.microsoft.com/office/drawing/2014/main" id="{1483D361-4D62-407A-AF3D-4BE7A27E0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939" y="10784371"/>
            <a:ext cx="46203918" cy="2725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ctr" rtl="1"/>
            <a:r>
              <a:rPr lang="fa-IR" altLang="fa-IR" sz="3800" dirty="0">
                <a:cs typeface="B Zar" panose="00000400000000000000" pitchFamily="2" charset="-78"/>
              </a:rPr>
              <a:t>۱- استادیار گروه مهندسی </a:t>
            </a:r>
          </a:p>
          <a:p>
            <a:pPr algn="ctr" rtl="1"/>
            <a:r>
              <a:rPr lang="fa-IR" altLang="fa-IR" sz="3800" dirty="0">
                <a:cs typeface="B Zar" panose="00000400000000000000" pitchFamily="2" charset="-78"/>
              </a:rPr>
              <a:t>2- دانشجوی</a:t>
            </a:r>
            <a:endParaRPr lang="en-US" altLang="fa-IR" sz="4200" dirty="0">
              <a:cs typeface="B Zar" panose="00000400000000000000" pitchFamily="2" charset="-78"/>
            </a:endParaRPr>
          </a:p>
          <a:p>
            <a:pPr algn="ctr" rtl="1"/>
            <a:endParaRPr lang="fa-IR" altLang="fa-IR" sz="4200" dirty="0">
              <a:solidFill>
                <a:srgbClr val="002060"/>
              </a:solidFill>
              <a:cs typeface="B Zar" panose="00000400000000000000" pitchFamily="2" charset="-78"/>
            </a:endParaRPr>
          </a:p>
          <a:p>
            <a:endParaRPr lang="en-US" altLang="en-US" sz="5200" dirty="0"/>
          </a:p>
        </p:txBody>
      </p:sp>
      <p:grpSp>
        <p:nvGrpSpPr>
          <p:cNvPr id="32" name="Group 49">
            <a:extLst>
              <a:ext uri="{FF2B5EF4-FFF2-40B4-BE49-F238E27FC236}">
                <a16:creationId xmlns:a16="http://schemas.microsoft.com/office/drawing/2014/main" id="{CB5A6CBF-4BAA-453D-AE25-955A7B0D0B29}"/>
              </a:ext>
            </a:extLst>
          </p:cNvPr>
          <p:cNvGrpSpPr>
            <a:grpSpLocks/>
          </p:cNvGrpSpPr>
          <p:nvPr/>
        </p:nvGrpSpPr>
        <p:grpSpPr bwMode="auto">
          <a:xfrm>
            <a:off x="22991055" y="13767524"/>
            <a:ext cx="22050753" cy="9928290"/>
            <a:chOff x="1257301" y="7958333"/>
            <a:chExt cx="9337675" cy="6336848"/>
          </a:xfrm>
        </p:grpSpPr>
        <p:sp>
          <p:nvSpPr>
            <p:cNvPr id="33" name="Round Same Side Corner Rectangle 53">
              <a:extLst>
                <a:ext uri="{FF2B5EF4-FFF2-40B4-BE49-F238E27FC236}">
                  <a16:creationId xmlns:a16="http://schemas.microsoft.com/office/drawing/2014/main" id="{B7755D7D-3ABE-4AA6-921F-56D0514F257A}"/>
                </a:ext>
              </a:extLst>
            </p:cNvPr>
            <p:cNvSpPr/>
            <p:nvPr/>
          </p:nvSpPr>
          <p:spPr>
            <a:xfrm>
              <a:off x="1257301" y="8271322"/>
              <a:ext cx="9337675" cy="6023859"/>
            </a:xfrm>
            <a:prstGeom prst="round2SameRect">
              <a:avLst>
                <a:gd name="adj1" fmla="val 10077"/>
                <a:gd name="adj2" fmla="val 0"/>
              </a:avLst>
            </a:prstGeom>
            <a:solidFill>
              <a:schemeClr val="accent5">
                <a:lumMod val="20000"/>
                <a:lumOff val="80000"/>
                <a:alpha val="40000"/>
              </a:schemeClr>
            </a:solidFill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5200" dirty="0"/>
            </a:p>
          </p:txBody>
        </p:sp>
        <p:sp>
          <p:nvSpPr>
            <p:cNvPr id="34" name="Rounded Rectangle 54">
              <a:extLst>
                <a:ext uri="{FF2B5EF4-FFF2-40B4-BE49-F238E27FC236}">
                  <a16:creationId xmlns:a16="http://schemas.microsoft.com/office/drawing/2014/main" id="{4C3CCAF1-ECA6-4E1F-B248-2D50E7212207}"/>
                </a:ext>
              </a:extLst>
            </p:cNvPr>
            <p:cNvSpPr/>
            <p:nvPr/>
          </p:nvSpPr>
          <p:spPr>
            <a:xfrm>
              <a:off x="7017704" y="7958333"/>
              <a:ext cx="2907486" cy="773822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716862">
                <a:defRPr/>
              </a:pPr>
              <a:r>
                <a:rPr lang="fa-IR" sz="3800" dirty="0">
                  <a:solidFill>
                    <a:schemeClr val="accent4">
                      <a:lumMod val="40000"/>
                      <a:lumOff val="60000"/>
                    </a:schemeClr>
                  </a:solidFill>
                  <a:cs typeface="B Titr" panose="00000700000000000000" pitchFamily="2" charset="-78"/>
                </a:rPr>
                <a:t>ضرورت و اهداف پژوهش</a:t>
              </a:r>
              <a:endParaRPr lang="en-US" sz="3800" dirty="0">
                <a:solidFill>
                  <a:schemeClr val="accent4">
                    <a:lumMod val="40000"/>
                    <a:lumOff val="60000"/>
                  </a:schemeClr>
                </a:solidFill>
                <a:cs typeface="B Titr" panose="00000700000000000000" pitchFamily="2" charset="-78"/>
              </a:endParaRPr>
            </a:p>
          </p:txBody>
        </p:sp>
      </p:grpSp>
      <p:sp>
        <p:nvSpPr>
          <p:cNvPr id="35" name="TextBox 12">
            <a:extLst>
              <a:ext uri="{FF2B5EF4-FFF2-40B4-BE49-F238E27FC236}">
                <a16:creationId xmlns:a16="http://schemas.microsoft.com/office/drawing/2014/main" id="{8D59AF96-211E-405C-817D-101B11E3B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2885" y="15728541"/>
            <a:ext cx="19903451" cy="153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just" rtl="1"/>
            <a:r>
              <a:rPr lang="fa-IR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آب وهوا مهمترین فاكتور محیطی برای زندگی تمامی موجودات زنده به حساب می‏آید. نبود شرایط آب‏وهوایی مساعد و یا عدم تعادل در آن می‏تواند محیطزیست انسانی و طبیعی را با خطر جدی مواجه سازد</a:t>
            </a:r>
            <a:r>
              <a:rPr lang="en-US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. </a:t>
            </a:r>
            <a:r>
              <a:rPr lang="fa-IR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تغییر اقلیم یکی از مهمترین چالش‏هایی است که بخش‏های مختلف زندگی انسان را در روی زمین تحت تأثیر قرار داده است. تغییر اقلیم عبارت است از هرگونه تغییر در آب و هوا در طول زمان که ناشی از عوامل طبیعی یا انسانی می‏باشد</a:t>
            </a:r>
            <a:r>
              <a:rPr lang="en-US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. </a:t>
            </a:r>
            <a:r>
              <a:rPr lang="fa-IR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امروزه، موضوع تغییر اقلیم و</a:t>
            </a:r>
            <a:endParaRPr lang="en-US" altLang="en-US" sz="3100" dirty="0"/>
          </a:p>
        </p:txBody>
      </p:sp>
      <p:grpSp>
        <p:nvGrpSpPr>
          <p:cNvPr id="36" name="Group 11">
            <a:extLst>
              <a:ext uri="{FF2B5EF4-FFF2-40B4-BE49-F238E27FC236}">
                <a16:creationId xmlns:a16="http://schemas.microsoft.com/office/drawing/2014/main" id="{56C41F65-EE7E-4530-A540-EEA04D4A01F6}"/>
              </a:ext>
            </a:extLst>
          </p:cNvPr>
          <p:cNvGrpSpPr>
            <a:grpSpLocks/>
          </p:cNvGrpSpPr>
          <p:nvPr/>
        </p:nvGrpSpPr>
        <p:grpSpPr bwMode="auto">
          <a:xfrm>
            <a:off x="0" y="13708934"/>
            <a:ext cx="22142493" cy="19027054"/>
            <a:chOff x="1257301" y="7918925"/>
            <a:chExt cx="9337675" cy="12961458"/>
          </a:xfrm>
        </p:grpSpPr>
        <p:sp>
          <p:nvSpPr>
            <p:cNvPr id="37" name="Rounded Rectangle 10">
              <a:extLst>
                <a:ext uri="{FF2B5EF4-FFF2-40B4-BE49-F238E27FC236}">
                  <a16:creationId xmlns:a16="http://schemas.microsoft.com/office/drawing/2014/main" id="{36D33DBB-CAF9-488D-B160-8A6311584C75}"/>
                </a:ext>
              </a:extLst>
            </p:cNvPr>
            <p:cNvSpPr/>
            <p:nvPr/>
          </p:nvSpPr>
          <p:spPr>
            <a:xfrm>
              <a:off x="1257301" y="8270182"/>
              <a:ext cx="9337675" cy="12610201"/>
            </a:xfrm>
            <a:prstGeom prst="round2SameRect">
              <a:avLst>
                <a:gd name="adj1" fmla="val 7341"/>
                <a:gd name="adj2" fmla="val 0"/>
              </a:avLst>
            </a:prstGeom>
            <a:solidFill>
              <a:schemeClr val="accent5">
                <a:lumMod val="20000"/>
                <a:lumOff val="80000"/>
                <a:alpha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100" dirty="0"/>
            </a:p>
          </p:txBody>
        </p:sp>
        <p:sp>
          <p:nvSpPr>
            <p:cNvPr id="38" name="Rounded Rectangle 44">
              <a:extLst>
                <a:ext uri="{FF2B5EF4-FFF2-40B4-BE49-F238E27FC236}">
                  <a16:creationId xmlns:a16="http://schemas.microsoft.com/office/drawing/2014/main" id="{F005CDDD-CD98-415C-AEC3-936849B827C4}"/>
                </a:ext>
              </a:extLst>
            </p:cNvPr>
            <p:cNvSpPr/>
            <p:nvPr/>
          </p:nvSpPr>
          <p:spPr>
            <a:xfrm>
              <a:off x="7348746" y="7918925"/>
              <a:ext cx="2703503" cy="883327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a-IR" sz="4800" b="1" dirty="0">
                  <a:ln>
                    <a:solidFill>
                      <a:schemeClr val="accent4">
                        <a:lumMod val="60000"/>
                        <a:lumOff val="40000"/>
                      </a:schemeClr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  <a:latin typeface="IRANSans" panose="02040503050201020203" pitchFamily="18" charset="-78"/>
                  <a:cs typeface="B Nazanin" panose="00000400000000000000" pitchFamily="2" charset="-78"/>
                </a:rPr>
                <a:t>نتایج و بحث</a:t>
              </a:r>
              <a:endParaRPr lang="en-US" sz="48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IRANSans" panose="02040503050201020203" pitchFamily="18" charset="-78"/>
                <a:cs typeface="B Nazanin" panose="00000400000000000000" pitchFamily="2" charset="-78"/>
              </a:endParaRPr>
            </a:p>
          </p:txBody>
        </p:sp>
      </p:grpSp>
      <p:grpSp>
        <p:nvGrpSpPr>
          <p:cNvPr id="39" name="Group 52">
            <a:extLst>
              <a:ext uri="{FF2B5EF4-FFF2-40B4-BE49-F238E27FC236}">
                <a16:creationId xmlns:a16="http://schemas.microsoft.com/office/drawing/2014/main" id="{2DEC4690-21B7-413F-A69D-A0325DF08214}"/>
              </a:ext>
            </a:extLst>
          </p:cNvPr>
          <p:cNvGrpSpPr>
            <a:grpSpLocks/>
          </p:cNvGrpSpPr>
          <p:nvPr/>
        </p:nvGrpSpPr>
        <p:grpSpPr bwMode="auto">
          <a:xfrm>
            <a:off x="23075481" y="24011120"/>
            <a:ext cx="22050753" cy="13454691"/>
            <a:chOff x="1257301" y="7977945"/>
            <a:chExt cx="9337675" cy="6317236"/>
          </a:xfrm>
        </p:grpSpPr>
        <p:sp>
          <p:nvSpPr>
            <p:cNvPr id="40" name="Round Same Side Corner Rectangle 65">
              <a:extLst>
                <a:ext uri="{FF2B5EF4-FFF2-40B4-BE49-F238E27FC236}">
                  <a16:creationId xmlns:a16="http://schemas.microsoft.com/office/drawing/2014/main" id="{2EF93C09-34C3-4DA7-BFE4-9EF8DBEF3672}"/>
                </a:ext>
              </a:extLst>
            </p:cNvPr>
            <p:cNvSpPr/>
            <p:nvPr/>
          </p:nvSpPr>
          <p:spPr>
            <a:xfrm>
              <a:off x="1257301" y="8270721"/>
              <a:ext cx="9337675" cy="6024460"/>
            </a:xfrm>
            <a:prstGeom prst="round2SameRect">
              <a:avLst>
                <a:gd name="adj1" fmla="val 7169"/>
                <a:gd name="adj2" fmla="val 0"/>
              </a:avLst>
            </a:prstGeom>
            <a:solidFill>
              <a:schemeClr val="accent5">
                <a:lumMod val="20000"/>
                <a:lumOff val="80000"/>
                <a:alpha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5200" dirty="0"/>
            </a:p>
          </p:txBody>
        </p:sp>
        <p:sp>
          <p:nvSpPr>
            <p:cNvPr id="41" name="Rounded Rectangle 66">
              <a:extLst>
                <a:ext uri="{FF2B5EF4-FFF2-40B4-BE49-F238E27FC236}">
                  <a16:creationId xmlns:a16="http://schemas.microsoft.com/office/drawing/2014/main" id="{3F61B1E5-1C72-47AD-AFF5-7323F1D10F50}"/>
                </a:ext>
              </a:extLst>
            </p:cNvPr>
            <p:cNvSpPr/>
            <p:nvPr/>
          </p:nvSpPr>
          <p:spPr>
            <a:xfrm>
              <a:off x="7542492" y="7977945"/>
              <a:ext cx="2504886" cy="653003"/>
            </a:xfrm>
            <a:prstGeom prst="round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a-IR" sz="4800" b="1" dirty="0">
                  <a:ln>
                    <a:solidFill>
                      <a:schemeClr val="accent4">
                        <a:lumMod val="60000"/>
                        <a:lumOff val="40000"/>
                      </a:schemeClr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  <a:latin typeface="IRANSans" panose="02040503050201020203" pitchFamily="18" charset="-78"/>
                  <a:cs typeface="B Nazanin" panose="00000400000000000000" pitchFamily="2" charset="-78"/>
                </a:rPr>
                <a:t>مواد و روش‌ها</a:t>
              </a:r>
              <a:endParaRPr lang="en-US" sz="48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IRANSans" panose="02040503050201020203" pitchFamily="18" charset="-78"/>
                <a:cs typeface="B Nazanin" panose="00000400000000000000" pitchFamily="2" charset="-78"/>
              </a:endParaRPr>
            </a:p>
          </p:txBody>
        </p:sp>
      </p:grpSp>
      <p:sp>
        <p:nvSpPr>
          <p:cNvPr id="42" name="TextBox 20">
            <a:extLst>
              <a:ext uri="{FF2B5EF4-FFF2-40B4-BE49-F238E27FC236}">
                <a16:creationId xmlns:a16="http://schemas.microsoft.com/office/drawing/2014/main" id="{23E1C1DE-E6EB-4EC0-8D7F-8DE26208E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1931" y="25903746"/>
            <a:ext cx="21110642" cy="2017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just" rtl="1"/>
            <a:r>
              <a:rPr lang="fa-IR" altLang="fa-IR" sz="3100" b="1" dirty="0">
                <a:solidFill>
                  <a:srgbClr val="000000"/>
                </a:solidFill>
                <a:cs typeface="B Zar" panose="00000400000000000000" pitchFamily="2" charset="-78"/>
              </a:rPr>
              <a:t>منطقه مطالعاتی: </a:t>
            </a:r>
            <a:r>
              <a:rPr lang="fa-IR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در این تحقیق از داده</a:t>
            </a:r>
            <a:r>
              <a:rPr lang="en-US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 </a:t>
            </a:r>
            <a:r>
              <a:rPr lang="fa-IR" altLang="fa-IR" sz="3100" dirty="0">
                <a:solidFill>
                  <a:srgbClr val="000000"/>
                </a:solidFill>
                <a:cs typeface="B Zar" panose="00000400000000000000" pitchFamily="2" charset="-78"/>
              </a:rPr>
              <a:t>های ایستگاه یک روش ناپارامتری است که با استفاده از تحلیل تفاوت بین مشاهده‏ای یک سری زمانی، یک شیب میانه را برای سری زمانی داده‏ها محاسبه می‏کند. این آزمون در مواردی که روند خطی فرض می‏شود، نشان‏دهنده کمی سازی تغییر برای هر واحد زمانی است. </a:t>
            </a:r>
          </a:p>
          <a:p>
            <a:pPr algn="r" rtl="1"/>
            <a:endParaRPr lang="fa-IR" altLang="fa-IR" sz="31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endParaRPr lang="en-US" altLang="en-US" sz="3100" dirty="0"/>
          </a:p>
        </p:txBody>
      </p:sp>
      <p:grpSp>
        <p:nvGrpSpPr>
          <p:cNvPr id="43" name="Group 43">
            <a:extLst>
              <a:ext uri="{FF2B5EF4-FFF2-40B4-BE49-F238E27FC236}">
                <a16:creationId xmlns:a16="http://schemas.microsoft.com/office/drawing/2014/main" id="{4D5294A9-7047-41C5-A8AB-BD4A717DA27A}"/>
              </a:ext>
            </a:extLst>
          </p:cNvPr>
          <p:cNvGrpSpPr>
            <a:grpSpLocks/>
          </p:cNvGrpSpPr>
          <p:nvPr/>
        </p:nvGrpSpPr>
        <p:grpSpPr bwMode="auto">
          <a:xfrm>
            <a:off x="0" y="33140833"/>
            <a:ext cx="22170216" cy="7759248"/>
            <a:chOff x="1257301" y="7877347"/>
            <a:chExt cx="9337675" cy="4626792"/>
          </a:xfrm>
        </p:grpSpPr>
        <p:sp>
          <p:nvSpPr>
            <p:cNvPr id="44" name="Round Same Side Corner Rectangle 47">
              <a:extLst>
                <a:ext uri="{FF2B5EF4-FFF2-40B4-BE49-F238E27FC236}">
                  <a16:creationId xmlns:a16="http://schemas.microsoft.com/office/drawing/2014/main" id="{6BB56B82-0B40-467D-880A-455A4DF7EE65}"/>
                </a:ext>
              </a:extLst>
            </p:cNvPr>
            <p:cNvSpPr/>
            <p:nvPr/>
          </p:nvSpPr>
          <p:spPr>
            <a:xfrm>
              <a:off x="1257301" y="8271209"/>
              <a:ext cx="9337675" cy="4232930"/>
            </a:xfrm>
            <a:prstGeom prst="round2SameRect">
              <a:avLst>
                <a:gd name="adj1" fmla="val 9737"/>
                <a:gd name="adj2" fmla="val 0"/>
              </a:avLst>
            </a:prstGeom>
            <a:solidFill>
              <a:schemeClr val="accent5">
                <a:lumMod val="20000"/>
                <a:lumOff val="80000"/>
                <a:alpha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5200" dirty="0"/>
            </a:p>
          </p:txBody>
        </p:sp>
        <p:sp>
          <p:nvSpPr>
            <p:cNvPr id="45" name="Rounded Rectangle 48">
              <a:extLst>
                <a:ext uri="{FF2B5EF4-FFF2-40B4-BE49-F238E27FC236}">
                  <a16:creationId xmlns:a16="http://schemas.microsoft.com/office/drawing/2014/main" id="{6D8EB549-7F3C-463D-9316-A99E536F8C7F}"/>
                </a:ext>
              </a:extLst>
            </p:cNvPr>
            <p:cNvSpPr/>
            <p:nvPr/>
          </p:nvSpPr>
          <p:spPr>
            <a:xfrm>
              <a:off x="7829997" y="7877347"/>
              <a:ext cx="2442800" cy="787724"/>
            </a:xfrm>
            <a:prstGeom prst="round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a-IR" sz="4800" b="1" dirty="0">
                  <a:ln>
                    <a:solidFill>
                      <a:schemeClr val="accent4">
                        <a:lumMod val="60000"/>
                        <a:lumOff val="40000"/>
                      </a:schemeClr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  <a:latin typeface="IRANSans" panose="02040503050201020203" pitchFamily="18" charset="-78"/>
                  <a:cs typeface="B Nazanin" panose="00000400000000000000" pitchFamily="2" charset="-78"/>
                </a:rPr>
                <a:t>نتیجه‌گیری</a:t>
              </a:r>
              <a:endParaRPr lang="en-US" sz="48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IRANSans" panose="02040503050201020203" pitchFamily="18" charset="-78"/>
                <a:cs typeface="B Nazanin" panose="00000400000000000000" pitchFamily="2" charset="-78"/>
              </a:endParaRPr>
            </a:p>
          </p:txBody>
        </p:sp>
      </p:grpSp>
      <p:sp>
        <p:nvSpPr>
          <p:cNvPr id="46" name="TextBox 27">
            <a:extLst>
              <a:ext uri="{FF2B5EF4-FFF2-40B4-BE49-F238E27FC236}">
                <a16:creationId xmlns:a16="http://schemas.microsoft.com/office/drawing/2014/main" id="{DBCF5CE2-2E1A-4D19-982C-8EE1DE310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862" y="34952312"/>
            <a:ext cx="21352731" cy="5679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just" rtl="1"/>
            <a:r>
              <a:rPr lang="fa-IR" altLang="en-US" sz="3100" b="1" dirty="0">
                <a:solidFill>
                  <a:srgbClr val="000000"/>
                </a:solidFill>
                <a:cs typeface="B Zar" panose="00000400000000000000" pitchFamily="2" charset="-78"/>
              </a:rPr>
              <a:t>نتیجه گیری</a:t>
            </a:r>
          </a:p>
          <a:p>
            <a:pPr algn="just" rtl="1"/>
            <a:r>
              <a:rPr lang="fa-IR" altLang="en-US" sz="3100" dirty="0">
                <a:solidFill>
                  <a:srgbClr val="000000"/>
                </a:solidFill>
                <a:cs typeface="B Zar" panose="00000400000000000000" pitchFamily="2" charset="-78"/>
              </a:rPr>
              <a:t>با توجه به نتایج تحلیل روند تدریجی و نا</a:t>
            </a:r>
            <a:endParaRPr lang="fa-IR" altLang="en-US" sz="50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 algn="just" rtl="1"/>
            <a:endParaRPr lang="fa-IR" altLang="en-US" sz="50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 algn="just" rtl="1"/>
            <a:endParaRPr lang="fa-IR" altLang="en-US" sz="50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 algn="just" rtl="1"/>
            <a:endParaRPr lang="fa-IR" altLang="en-US" sz="50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 algn="just" rtl="1"/>
            <a:endParaRPr lang="fa-IR" altLang="en-US" sz="50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 algn="just" rtl="1"/>
            <a:endParaRPr lang="en-US" altLang="en-US" sz="50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endParaRPr lang="en-US" altLang="en-US" sz="5000" dirty="0"/>
          </a:p>
        </p:txBody>
      </p:sp>
      <p:grpSp>
        <p:nvGrpSpPr>
          <p:cNvPr id="47" name="Group 60">
            <a:extLst>
              <a:ext uri="{FF2B5EF4-FFF2-40B4-BE49-F238E27FC236}">
                <a16:creationId xmlns:a16="http://schemas.microsoft.com/office/drawing/2014/main" id="{1EED3875-5345-456D-9150-2B69F7046541}"/>
              </a:ext>
            </a:extLst>
          </p:cNvPr>
          <p:cNvGrpSpPr>
            <a:grpSpLocks/>
          </p:cNvGrpSpPr>
          <p:nvPr/>
        </p:nvGrpSpPr>
        <p:grpSpPr bwMode="auto">
          <a:xfrm>
            <a:off x="23247900" y="37795838"/>
            <a:ext cx="22050753" cy="9231772"/>
            <a:chOff x="1298977" y="8191741"/>
            <a:chExt cx="9337675" cy="6449340"/>
          </a:xfrm>
        </p:grpSpPr>
        <p:sp>
          <p:nvSpPr>
            <p:cNvPr id="48" name="Round Same Side Corner Rectangle 56">
              <a:extLst>
                <a:ext uri="{FF2B5EF4-FFF2-40B4-BE49-F238E27FC236}">
                  <a16:creationId xmlns:a16="http://schemas.microsoft.com/office/drawing/2014/main" id="{6319E1E5-B6A1-4780-B415-694B9A783D4F}"/>
                </a:ext>
              </a:extLst>
            </p:cNvPr>
            <p:cNvSpPr/>
            <p:nvPr/>
          </p:nvSpPr>
          <p:spPr>
            <a:xfrm>
              <a:off x="1298977" y="8615826"/>
              <a:ext cx="9337675" cy="6025255"/>
            </a:xfrm>
            <a:prstGeom prst="round2SameRect">
              <a:avLst>
                <a:gd name="adj1" fmla="val 7169"/>
                <a:gd name="adj2" fmla="val 0"/>
              </a:avLst>
            </a:prstGeom>
            <a:solidFill>
              <a:schemeClr val="accent5">
                <a:lumMod val="20000"/>
                <a:lumOff val="80000"/>
                <a:alpha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100" dirty="0">
                <a:cs typeface="B Zar" panose="00000400000000000000" pitchFamily="2" charset="-78"/>
              </a:endParaRPr>
            </a:p>
          </p:txBody>
        </p:sp>
        <p:sp>
          <p:nvSpPr>
            <p:cNvPr id="49" name="Rounded Rectangle 57">
              <a:extLst>
                <a:ext uri="{FF2B5EF4-FFF2-40B4-BE49-F238E27FC236}">
                  <a16:creationId xmlns:a16="http://schemas.microsoft.com/office/drawing/2014/main" id="{ED1DA6C9-CECC-453E-ABA7-AE297B6CF9B5}"/>
                </a:ext>
              </a:extLst>
            </p:cNvPr>
            <p:cNvSpPr/>
            <p:nvPr/>
          </p:nvSpPr>
          <p:spPr>
            <a:xfrm>
              <a:off x="7513243" y="8191741"/>
              <a:ext cx="2571077" cy="1037055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a-IR" altLang="en-US" sz="4800" b="1" dirty="0">
                  <a:ln>
                    <a:solidFill>
                      <a:schemeClr val="accent4">
                        <a:lumMod val="60000"/>
                        <a:lumOff val="40000"/>
                      </a:schemeClr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  <a:cs typeface="B Nazanin" panose="00000400000000000000" pitchFamily="2" charset="-78"/>
                </a:rPr>
                <a:t>نتایج و بحث</a:t>
              </a:r>
            </a:p>
          </p:txBody>
        </p:sp>
      </p:grpSp>
      <p:sp>
        <p:nvSpPr>
          <p:cNvPr id="50" name="TextBox 31">
            <a:extLst>
              <a:ext uri="{FF2B5EF4-FFF2-40B4-BE49-F238E27FC236}">
                <a16:creationId xmlns:a16="http://schemas.microsoft.com/office/drawing/2014/main" id="{302E19A9-09B2-40B0-B22B-29E5733D2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52261" y="39166369"/>
            <a:ext cx="21110644" cy="2294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r" rtl="1"/>
            <a:endParaRPr lang="fa-IR" altLang="fa-IR" sz="28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 algn="r" rtl="1"/>
            <a:r>
              <a:rPr lang="fa-IR" altLang="en-US" sz="3100" b="1" dirty="0">
                <a:cs typeface="B Zar" panose="00000400000000000000" pitchFamily="2" charset="-78"/>
              </a:rPr>
              <a:t>نتایج و بحث</a:t>
            </a:r>
            <a:r>
              <a:rPr lang="en-US" altLang="en-US" sz="3100" dirty="0">
                <a:cs typeface="B Zar" panose="00000400000000000000" pitchFamily="2" charset="-78"/>
              </a:rPr>
              <a:t>              </a:t>
            </a:r>
            <a:endParaRPr lang="fa-IR" altLang="en-US" sz="3100" dirty="0">
              <a:cs typeface="B Zar" panose="00000400000000000000" pitchFamily="2" charset="-78"/>
            </a:endParaRPr>
          </a:p>
          <a:p>
            <a:pPr algn="just" rtl="1"/>
            <a:r>
              <a:rPr lang="fa-IR" altLang="en-US" sz="3100" dirty="0">
                <a:cs typeface="B Zar" panose="00000400000000000000" pitchFamily="2" charset="-78"/>
              </a:rPr>
              <a:t>روند تغییرات تدریجی و ناگهانی کمینه و بیشینه دما برای</a:t>
            </a:r>
          </a:p>
          <a:p>
            <a:pPr algn="r" rtl="1"/>
            <a:endParaRPr lang="en-US" altLang="en-US" sz="5200" dirty="0"/>
          </a:p>
        </p:txBody>
      </p:sp>
      <p:grpSp>
        <p:nvGrpSpPr>
          <p:cNvPr id="51" name="Group 46">
            <a:extLst>
              <a:ext uri="{FF2B5EF4-FFF2-40B4-BE49-F238E27FC236}">
                <a16:creationId xmlns:a16="http://schemas.microsoft.com/office/drawing/2014/main" id="{E1DDC81E-D9F7-43C2-97F7-4FD2FCCB5905}"/>
              </a:ext>
            </a:extLst>
          </p:cNvPr>
          <p:cNvGrpSpPr>
            <a:grpSpLocks/>
          </p:cNvGrpSpPr>
          <p:nvPr/>
        </p:nvGrpSpPr>
        <p:grpSpPr bwMode="auto">
          <a:xfrm>
            <a:off x="0" y="41350480"/>
            <a:ext cx="22494240" cy="5097359"/>
            <a:chOff x="1257301" y="7689358"/>
            <a:chExt cx="9337675" cy="4814781"/>
          </a:xfrm>
        </p:grpSpPr>
        <p:sp>
          <p:nvSpPr>
            <p:cNvPr id="52" name="Round Same Side Corner Rectangle 50">
              <a:extLst>
                <a:ext uri="{FF2B5EF4-FFF2-40B4-BE49-F238E27FC236}">
                  <a16:creationId xmlns:a16="http://schemas.microsoft.com/office/drawing/2014/main" id="{3BF5960C-063E-41B5-B045-B03357A96115}"/>
                </a:ext>
              </a:extLst>
            </p:cNvPr>
            <p:cNvSpPr/>
            <p:nvPr/>
          </p:nvSpPr>
          <p:spPr>
            <a:xfrm>
              <a:off x="1257301" y="8270232"/>
              <a:ext cx="9337675" cy="4233907"/>
            </a:xfrm>
            <a:prstGeom prst="round2SameRect">
              <a:avLst>
                <a:gd name="adj1" fmla="val 10776"/>
                <a:gd name="adj2" fmla="val 0"/>
              </a:avLst>
            </a:prstGeom>
            <a:solidFill>
              <a:schemeClr val="accent5">
                <a:lumMod val="20000"/>
                <a:lumOff val="80000"/>
                <a:alpha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5200" dirty="0"/>
            </a:p>
          </p:txBody>
        </p:sp>
        <p:sp>
          <p:nvSpPr>
            <p:cNvPr id="53" name="Rounded Rectangle 51">
              <a:extLst>
                <a:ext uri="{FF2B5EF4-FFF2-40B4-BE49-F238E27FC236}">
                  <a16:creationId xmlns:a16="http://schemas.microsoft.com/office/drawing/2014/main" id="{F6496B14-6D54-4996-A216-63B02D23306F}"/>
                </a:ext>
              </a:extLst>
            </p:cNvPr>
            <p:cNvSpPr/>
            <p:nvPr/>
          </p:nvSpPr>
          <p:spPr>
            <a:xfrm>
              <a:off x="7735319" y="7689358"/>
              <a:ext cx="2407612" cy="1264254"/>
            </a:xfrm>
            <a:prstGeom prst="round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a-IR" sz="4800" b="1" dirty="0">
                  <a:ln>
                    <a:solidFill>
                      <a:schemeClr val="accent4">
                        <a:lumMod val="60000"/>
                        <a:lumOff val="40000"/>
                      </a:schemeClr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  <a:latin typeface="IRANSans" panose="02040503050201020203" pitchFamily="18" charset="-78"/>
                  <a:cs typeface="B Nazanin" panose="00000400000000000000" pitchFamily="2" charset="-78"/>
                </a:rPr>
                <a:t>منابع اصلی</a:t>
              </a:r>
              <a:endParaRPr lang="en-US" sz="48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IRANSans" panose="02040503050201020203" pitchFamily="18" charset="-78"/>
                <a:cs typeface="B Nazanin" panose="00000400000000000000" pitchFamily="2" charset="-78"/>
              </a:endParaRPr>
            </a:p>
          </p:txBody>
        </p:sp>
      </p:grpSp>
      <p:sp>
        <p:nvSpPr>
          <p:cNvPr id="54" name="TextBox 35">
            <a:extLst>
              <a:ext uri="{FF2B5EF4-FFF2-40B4-BE49-F238E27FC236}">
                <a16:creationId xmlns:a16="http://schemas.microsoft.com/office/drawing/2014/main" id="{F23F86AD-5183-4418-8311-0A88185BD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114" y="42525989"/>
            <a:ext cx="21321153" cy="318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7871" tIns="53936" rIns="107871" bIns="53936">
            <a:spAutoFit/>
          </a:bodyPr>
          <a:lstStyle/>
          <a:p>
            <a:pPr algn="just" rtl="1" eaLnBrk="1" hangingPunct="1"/>
            <a:endParaRPr lang="fa-IR" altLang="en-US" sz="2000" dirty="0">
              <a:solidFill>
                <a:srgbClr val="000000"/>
              </a:solidFill>
              <a:cs typeface="+mj-cs"/>
            </a:endParaRPr>
          </a:p>
          <a:p>
            <a:pPr rtl="1"/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Kendall, M., Kendall Rank Correlation Methods; Griffin, C., Ed. 1975, Oxford University Press: London, UK.</a:t>
            </a:r>
          </a:p>
          <a:p>
            <a:pPr rtl="1"/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Pettitt</a:t>
            </a:r>
            <a:endParaRPr lang="fa-IR" altLang="en-US" sz="2000" dirty="0">
              <a:solidFill>
                <a:srgbClr val="000000"/>
              </a:solidFill>
              <a:latin typeface="Times New Roman" panose="02020603050405020304" pitchFamily="18" charset="0"/>
              <a:cs typeface="+mj-cs"/>
            </a:endParaRPr>
          </a:p>
          <a:p>
            <a:pPr algn="just" rtl="1" eaLnBrk="1" hangingPunct="1"/>
            <a:endParaRPr lang="fa-IR" altLang="en-US" sz="2000" dirty="0">
              <a:solidFill>
                <a:srgbClr val="000000"/>
              </a:solidFill>
              <a:latin typeface="Times New Roman" panose="02020603050405020304" pitchFamily="18" charset="0"/>
              <a:cs typeface="+mj-cs"/>
            </a:endParaRPr>
          </a:p>
          <a:p>
            <a:pPr algn="just" rtl="1" eaLnBrk="1" hangingPunct="1"/>
            <a:endParaRPr lang="fa-IR" altLang="en-US" sz="2000" dirty="0">
              <a:solidFill>
                <a:srgbClr val="000000"/>
              </a:solidFill>
              <a:latin typeface="Times New Roman" panose="02020603050405020304" pitchFamily="18" charset="0"/>
              <a:cs typeface="+mj-cs"/>
            </a:endParaRPr>
          </a:p>
          <a:p>
            <a:pPr algn="just" rtl="1" eaLnBrk="1" hangingPunct="1"/>
            <a:endParaRPr lang="fa-IR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 eaLnBrk="1" hangingPunct="1"/>
            <a:endParaRPr lang="fa-IR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 eaLnBrk="1" hangingPunct="1"/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a-IR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000" dirty="0"/>
          </a:p>
        </p:txBody>
      </p:sp>
      <p:sp>
        <p:nvSpPr>
          <p:cNvPr id="55" name="Rounded Rectangle 2">
            <a:extLst>
              <a:ext uri="{FF2B5EF4-FFF2-40B4-BE49-F238E27FC236}">
                <a16:creationId xmlns:a16="http://schemas.microsoft.com/office/drawing/2014/main" id="{F51528C3-B9BA-48E2-AC8C-5A61A8964F77}"/>
              </a:ext>
            </a:extLst>
          </p:cNvPr>
          <p:cNvSpPr/>
          <p:nvPr/>
        </p:nvSpPr>
        <p:spPr>
          <a:xfrm>
            <a:off x="445324" y="47571517"/>
            <a:ext cx="19764871" cy="242854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7871" tIns="53936" rIns="107871" bIns="53936" rtlCol="1" anchor="ctr"/>
          <a:lstStyle/>
          <a:p>
            <a:pPr algn="just">
              <a:defRPr/>
            </a:pPr>
            <a:endParaRPr lang="fa-IR" sz="5200" dirty="0"/>
          </a:p>
        </p:txBody>
      </p:sp>
      <p:sp>
        <p:nvSpPr>
          <p:cNvPr id="56" name="TextBox 37">
            <a:extLst>
              <a:ext uri="{FF2B5EF4-FFF2-40B4-BE49-F238E27FC236}">
                <a16:creationId xmlns:a16="http://schemas.microsoft.com/office/drawing/2014/main" id="{9756BDC0-B212-4CDF-96D8-A246AE730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67" y="47623348"/>
            <a:ext cx="12397921" cy="1124588"/>
          </a:xfrm>
          <a:prstGeom prst="rect">
            <a:avLst/>
          </a:prstGeom>
          <a:noFill/>
          <a:ln>
            <a:noFill/>
          </a:ln>
        </p:spPr>
        <p:txBody>
          <a:bodyPr wrap="square" lIns="107871" tIns="53936" rIns="107871" bIns="53936">
            <a:spAutoFit/>
          </a:bodyPr>
          <a:lstStyle/>
          <a:p>
            <a:pPr>
              <a:defRPr/>
            </a:pPr>
            <a:endParaRPr lang="fa-IR" altLang="en-US" sz="3300" dirty="0">
              <a:solidFill>
                <a:srgbClr val="000000"/>
              </a:solidFill>
              <a:cs typeface="B Zar" panose="00000400000000000000" pitchFamily="2" charset="-78"/>
            </a:endParaRPr>
          </a:p>
          <a:p>
            <a:pPr>
              <a:defRPr/>
            </a:pPr>
            <a:r>
              <a:rPr lang="en-US" altLang="en-US" sz="3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Author Email: </a:t>
            </a:r>
            <a:r>
              <a:rPr lang="en-US" altLang="fa-IR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r.norooz@sanru.ac.i</a:t>
            </a:r>
            <a:r>
              <a:rPr lang="en-US" altLang="fa-IR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US" alt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ounded Rectangle 2">
            <a:extLst>
              <a:ext uri="{FF2B5EF4-FFF2-40B4-BE49-F238E27FC236}">
                <a16:creationId xmlns:a16="http://schemas.microsoft.com/office/drawing/2014/main" id="{472850D6-5F95-40C3-98EE-10723A047B98}"/>
              </a:ext>
            </a:extLst>
          </p:cNvPr>
          <p:cNvSpPr/>
          <p:nvPr/>
        </p:nvSpPr>
        <p:spPr>
          <a:xfrm>
            <a:off x="20840052" y="47571517"/>
            <a:ext cx="24286182" cy="2504732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7871" tIns="53936" rIns="107871" bIns="53936" rtlCol="1" anchor="ctr"/>
          <a:lstStyle/>
          <a:p>
            <a:pPr algn="just">
              <a:defRPr/>
            </a:pPr>
            <a:endParaRPr lang="fa-IR" sz="5200" dirty="0"/>
          </a:p>
        </p:txBody>
      </p:sp>
      <p:pic>
        <p:nvPicPr>
          <p:cNvPr id="61" name="Picture 32">
            <a:extLst>
              <a:ext uri="{FF2B5EF4-FFF2-40B4-BE49-F238E27FC236}">
                <a16:creationId xmlns:a16="http://schemas.microsoft.com/office/drawing/2014/main" id="{E660985E-CF02-444C-95F6-F0418055CB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8974" y="48037215"/>
            <a:ext cx="1670535" cy="165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AA0CBB97-25FA-45CE-9813-C6438906299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6431" y="47964684"/>
            <a:ext cx="2461403" cy="1878119"/>
          </a:xfrm>
          <a:prstGeom prst="rect">
            <a:avLst/>
          </a:prstGeom>
        </p:spPr>
      </p:pic>
      <p:pic>
        <p:nvPicPr>
          <p:cNvPr id="65" name="Picture 45">
            <a:extLst>
              <a:ext uri="{FF2B5EF4-FFF2-40B4-BE49-F238E27FC236}">
                <a16:creationId xmlns:a16="http://schemas.microsoft.com/office/drawing/2014/main" id="{5B0E1ECD-F9A6-4454-9DA5-C6CAA7EC7F8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4696" y="47977845"/>
            <a:ext cx="1678150" cy="187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5502001D-7785-4817-AEC3-2511058033D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4191" y="47730076"/>
            <a:ext cx="2096712" cy="2330647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04236" y="19123349"/>
            <a:ext cx="8956799" cy="825835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0BFC4C-9515-AD53-935E-FD8EB10B1F0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1521" y="47364443"/>
            <a:ext cx="2973293" cy="29732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CE2952-E9F3-23CE-3E06-D4E583C38C8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51" b="15577"/>
          <a:stretch/>
        </p:blipFill>
        <p:spPr>
          <a:xfrm>
            <a:off x="32037961" y="47984314"/>
            <a:ext cx="2278835" cy="19746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33E2525-DFC8-F337-B6CE-D0E5C6A4885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5897" y="48134444"/>
            <a:ext cx="1679982" cy="18557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8AA64AF-33B0-BA27-185B-9549DE9900E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1196" y="47836509"/>
            <a:ext cx="1974652" cy="19746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2BD30B-096A-BE37-D8FE-6585CA3ABD5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7593" y="47977845"/>
            <a:ext cx="1905000" cy="18954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3839EEB-3890-3F69-6BDD-5D80CDADB20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2781" y="48087456"/>
            <a:ext cx="2149998" cy="170187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1EBCC08-16E4-D352-62CC-FC7F41C9C25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210021" y="47964685"/>
            <a:ext cx="1766040" cy="186237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45A94A4-D327-C11D-040F-0722AD17CB7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712892" y="47993249"/>
            <a:ext cx="1920291" cy="189028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9950BB1-AD46-057C-7FF0-6866BA5F3BA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8688148" y="47936472"/>
            <a:ext cx="1916348" cy="170968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FDC22A3-DE31-4681-A010-B9D77A9371D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087" y="71170"/>
            <a:ext cx="45298653" cy="780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21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4186</TotalTime>
  <Words>267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 Nazanin</vt:lpstr>
      <vt:lpstr>B Titr</vt:lpstr>
      <vt:lpstr>B Zar</vt:lpstr>
      <vt:lpstr>Calibri</vt:lpstr>
      <vt:lpstr>Calibri Light</vt:lpstr>
      <vt:lpstr>IRANSans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rayan</dc:creator>
  <cp:lastModifiedBy>morteza shabani</cp:lastModifiedBy>
  <cp:revision>219</cp:revision>
  <dcterms:created xsi:type="dcterms:W3CDTF">2019-06-24T19:19:12Z</dcterms:created>
  <dcterms:modified xsi:type="dcterms:W3CDTF">2026-05-24T05:21:13Z</dcterms:modified>
</cp:coreProperties>
</file>